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59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162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879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2352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898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62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319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433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751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291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975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5716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671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112567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Краткое </a:t>
            </a:r>
            <a:r>
              <a:rPr lang="ru-RU" b="1" dirty="0">
                <a:latin typeface="Times New Roman" pitchFamily="18" charset="0"/>
                <a:ea typeface="Times New Roman"/>
                <a:cs typeface="Times New Roman" pitchFamily="18" charset="0"/>
              </a:rPr>
              <a:t>описание системы </a:t>
            </a:r>
            <a:r>
              <a:rPr lang="ru-RU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оценки результатов ФГОС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5445224"/>
            <a:ext cx="7560840" cy="193576"/>
          </a:xfrm>
        </p:spPr>
        <p:txBody>
          <a:bodyPr>
            <a:normAutofit fontScale="25000" lnSpcReduction="20000"/>
          </a:bodyPr>
          <a:lstStyle/>
          <a:p>
            <a:pPr algn="l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05145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92697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Отметки </a:t>
            </a:r>
            <a:r>
              <a:rPr lang="ru-RU" dirty="0"/>
              <a:t>заносятся в таблицы результатов: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i="1" u="sng" dirty="0" smtClean="0"/>
              <a:t>Обязательно </a:t>
            </a:r>
            <a:r>
              <a:rPr lang="ru-RU" i="1" u="sng" dirty="0"/>
              <a:t>(минимум): </a:t>
            </a:r>
            <a:endParaRPr lang="ru-RU" dirty="0"/>
          </a:p>
          <a:p>
            <a:pPr lvl="0"/>
            <a:r>
              <a:rPr lang="ru-RU" dirty="0"/>
              <a:t>за </a:t>
            </a:r>
            <a:r>
              <a:rPr lang="ru-RU" dirty="0" err="1"/>
              <a:t>метапредметные</a:t>
            </a:r>
            <a:r>
              <a:rPr lang="ru-RU" dirty="0"/>
              <a:t> и личностные </a:t>
            </a:r>
            <a:r>
              <a:rPr lang="ru-RU" dirty="0" err="1"/>
              <a:t>неперсонифицированные</a:t>
            </a:r>
            <a:r>
              <a:rPr lang="ru-RU" dirty="0"/>
              <a:t> диагностические работы (один раз в год – обязательно),</a:t>
            </a:r>
          </a:p>
          <a:p>
            <a:pPr lvl="0"/>
            <a:r>
              <a:rPr lang="ru-RU" dirty="0"/>
              <a:t>за предметные контрольные работы (один раз в четверть – обязательно).</a:t>
            </a:r>
          </a:p>
          <a:p>
            <a:pPr marL="0" indent="0">
              <a:buNone/>
            </a:pPr>
            <a:r>
              <a:rPr lang="ru-RU" i="1" u="sng" dirty="0"/>
              <a:t>По желанию и возможностям учителя (максимум):</a:t>
            </a:r>
            <a:endParaRPr lang="ru-RU" dirty="0"/>
          </a:p>
          <a:p>
            <a:pPr lvl="0"/>
            <a:r>
              <a:rPr lang="ru-RU" dirty="0"/>
              <a:t>за любые другие задания (письменные или устные) – от урока к уроку по решению учителя и образовательного учреждения.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920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«Портфель достижений </a:t>
            </a:r>
            <a:r>
              <a:rPr lang="ru-RU" b="1" dirty="0" smtClean="0"/>
              <a:t>ученика</a:t>
            </a:r>
            <a:r>
              <a:rPr lang="ru-RU" b="1" dirty="0"/>
              <a:t> »</a:t>
            </a:r>
            <a:r>
              <a:rPr lang="ru-RU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– </a:t>
            </a:r>
            <a:r>
              <a:rPr lang="ru-RU" sz="3600" dirty="0"/>
              <a:t>это сборник работ и результатов, которые показывают усилия, прогресс и достижения ученика в разных областях (учёба, творчество, общение, здоровье, полезный людям труд и т.д.), а также самоанализ учеником своих текущих достижений и недостатков, позволяющих самому определять цели своего дальнейшего развития. 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75847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8229600" cy="7969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Основные разделы «Портфеля достижений»: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Font typeface="Wingdings" pitchFamily="2" charset="2"/>
              <a:buChar char="Ø"/>
            </a:pPr>
            <a:r>
              <a:rPr lang="ru-RU" dirty="0" smtClean="0"/>
              <a:t>показатели </a:t>
            </a:r>
            <a:r>
              <a:rPr lang="ru-RU" dirty="0"/>
              <a:t>предметных результатов (контрольные работы, данные из таблиц результатов, выборки проектных, творческих и других работ по разным предметам);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/>
              <a:t>показатели </a:t>
            </a:r>
            <a:r>
              <a:rPr lang="ru-RU" dirty="0" err="1"/>
              <a:t>метапредметных</a:t>
            </a:r>
            <a:r>
              <a:rPr lang="ru-RU" dirty="0"/>
              <a:t> результатов;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/>
              <a:t>показатели личностных результатов (прежде всего во </a:t>
            </a:r>
            <a:r>
              <a:rPr lang="ru-RU" dirty="0" err="1"/>
              <a:t>внеучебной</a:t>
            </a:r>
            <a:r>
              <a:rPr lang="ru-RU" dirty="0"/>
              <a:t> деятельности).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892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sz="4000" b="1" i="1" dirty="0" smtClean="0"/>
              <a:t>К </a:t>
            </a:r>
            <a:r>
              <a:rPr lang="ru-RU" sz="4000" b="1" i="1" dirty="0"/>
              <a:t>о г д а   с т а в и </a:t>
            </a:r>
            <a:r>
              <a:rPr lang="ru-RU" sz="4000" b="1" i="1" dirty="0" err="1"/>
              <a:t>ть</a:t>
            </a:r>
            <a:r>
              <a:rPr lang="ru-RU" sz="4000" b="1" i="1" dirty="0"/>
              <a:t>  о т м е т к и?</a:t>
            </a:r>
            <a:r>
              <a:rPr lang="ru-RU" sz="4000" b="1" dirty="0"/>
              <a:t> </a:t>
            </a:r>
            <a:r>
              <a:rPr lang="ru-RU" sz="4000" dirty="0"/>
              <a:t/>
            </a:r>
            <a:br>
              <a:rPr lang="ru-RU" sz="4000" dirty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Текущие </a:t>
            </a:r>
            <a:r>
              <a:rPr lang="ru-RU" b="1" dirty="0"/>
              <a:t>– по </a:t>
            </a:r>
            <a:r>
              <a:rPr lang="ru-RU" b="1" dirty="0" smtClean="0"/>
              <a:t>желанию.</a:t>
            </a:r>
          </a:p>
          <a:p>
            <a:r>
              <a:rPr lang="ru-RU" b="1" dirty="0" smtClean="0"/>
              <a:t> За </a:t>
            </a:r>
            <a:r>
              <a:rPr lang="ru-RU" b="1" dirty="0"/>
              <a:t>тематические проверочные работы – обязательно. </a:t>
            </a:r>
            <a:endParaRPr lang="ru-RU" dirty="0"/>
          </a:p>
          <a:p>
            <a:r>
              <a:rPr lang="ru-RU" dirty="0"/>
              <a:t>За задачи, решённые</a:t>
            </a:r>
            <a:r>
              <a:rPr lang="ru-RU" b="1" dirty="0"/>
              <a:t> при изучении новой темы,</a:t>
            </a:r>
            <a:r>
              <a:rPr lang="ru-RU" dirty="0"/>
              <a:t> </a:t>
            </a:r>
            <a:r>
              <a:rPr lang="ru-RU" b="1" dirty="0"/>
              <a:t>отметка </a:t>
            </a:r>
            <a:r>
              <a:rPr lang="ru-RU" dirty="0"/>
              <a:t>ставится только</a:t>
            </a:r>
            <a:r>
              <a:rPr lang="ru-RU" b="1" dirty="0"/>
              <a:t> по желанию ученика</a:t>
            </a:r>
            <a:r>
              <a:rPr lang="ru-RU" dirty="0"/>
              <a:t>, так как он ещё овладевает умениями и знаниями темы и имеет право на ошибку.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74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sz="3600" b="1" i="1" dirty="0" smtClean="0"/>
              <a:t>П </a:t>
            </a:r>
            <a:r>
              <a:rPr lang="ru-RU" sz="3600" b="1" i="1" dirty="0"/>
              <a:t>о  к а к и м  к р и т е р и я м  о ц е н и </a:t>
            </a:r>
            <a:r>
              <a:rPr lang="ru-RU" sz="3600" b="1" i="1" dirty="0" err="1"/>
              <a:t>ть</a:t>
            </a:r>
            <a:r>
              <a:rPr lang="ru-RU" sz="3600" b="1" i="1" dirty="0"/>
              <a:t>? 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По </a:t>
            </a:r>
            <a:r>
              <a:rPr lang="ru-RU" b="1" dirty="0"/>
              <a:t>признакам</a:t>
            </a:r>
            <a:r>
              <a:rPr lang="ru-RU" dirty="0"/>
              <a:t> </a:t>
            </a:r>
            <a:r>
              <a:rPr lang="ru-RU" b="1" dirty="0"/>
              <a:t>трёх уровней успешности.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ru-RU" b="1" dirty="0"/>
              <a:t>Необходимый уровень </a:t>
            </a:r>
            <a:r>
              <a:rPr lang="ru-RU" dirty="0"/>
              <a:t>(базовый) </a:t>
            </a:r>
            <a:r>
              <a:rPr lang="ru-RU" b="1" dirty="0"/>
              <a:t>– решение типовой задачи</a:t>
            </a:r>
            <a:r>
              <a:rPr lang="ru-RU" dirty="0"/>
              <a:t>, подобной тем, что решали уже много раз, где требовались отработанные действия (раздел «Ученик научится» примерной программы) и усвоенные знания, (входящие в опорную систему знаний предмета в примерной программе).</a:t>
            </a:r>
            <a:r>
              <a:rPr lang="ru-RU" i="1" dirty="0"/>
              <a:t> </a:t>
            </a:r>
            <a:r>
              <a:rPr lang="ru-RU" dirty="0"/>
              <a:t>Это достаточно для продолжения образования, это возможно и </a:t>
            </a:r>
            <a:r>
              <a:rPr lang="ru-RU" i="1" dirty="0"/>
              <a:t>необходимо всем</a:t>
            </a:r>
            <a:r>
              <a:rPr lang="ru-RU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8434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dirty="0" smtClean="0"/>
              <a:t> 2. Повышенный </a:t>
            </a:r>
            <a:r>
              <a:rPr lang="ru-RU" b="1" dirty="0"/>
              <a:t>уровень </a:t>
            </a:r>
            <a:r>
              <a:rPr lang="ru-RU" dirty="0"/>
              <a:t>(программный)</a:t>
            </a:r>
            <a:r>
              <a:rPr lang="ru-RU" b="1" dirty="0"/>
              <a:t> – решение нестандартной задачи</a:t>
            </a:r>
            <a:r>
              <a:rPr lang="ru-RU" dirty="0"/>
              <a:t>, где потребовалось: </a:t>
            </a:r>
          </a:p>
          <a:p>
            <a:pPr lvl="0"/>
            <a:r>
              <a:rPr lang="ru-RU" sz="3300" dirty="0"/>
              <a:t>либо действие в новой, непривычной ситуации (в том числе действия из раздела «Ученик может научиться» примерной программы); </a:t>
            </a:r>
          </a:p>
          <a:p>
            <a:pPr lvl="0"/>
            <a:r>
              <a:rPr lang="ru-RU" sz="3300" dirty="0"/>
              <a:t>либо использование новых, усваиваемых в данный момент знаний (в том числе выходящих за рамки опорной системы знаний по предмету).</a:t>
            </a:r>
          </a:p>
          <a:p>
            <a:r>
              <a:rPr lang="ru-RU" sz="3300" dirty="0"/>
              <a:t>Умение действовать в нестандартной ситуации – это отличие от необходимого всем уровня. Качественные оценки: «</a:t>
            </a:r>
            <a:r>
              <a:rPr lang="ru-RU" sz="3300" b="1" dirty="0"/>
              <a:t>отлично» </a:t>
            </a:r>
            <a:r>
              <a:rPr lang="ru-RU" sz="3300" dirty="0"/>
              <a:t>или «почти отлично» (решение задачи с недочётами). </a:t>
            </a:r>
          </a:p>
          <a:p>
            <a:endParaRPr lang="ru-RU" sz="3300" dirty="0"/>
          </a:p>
        </p:txBody>
      </p:sp>
    </p:spTree>
    <p:extLst>
      <p:ext uri="{BB962C8B-B14F-4D97-AF65-F5344CB8AC3E}">
        <p14:creationId xmlns:p14="http://schemas.microsoft.com/office/powerpoint/2010/main" val="236781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 3.   Максимальный</a:t>
            </a:r>
            <a:r>
              <a:rPr lang="ru-RU" dirty="0" smtClean="0"/>
              <a:t> </a:t>
            </a:r>
            <a:r>
              <a:rPr lang="ru-RU" b="1" dirty="0"/>
              <a:t>уровень </a:t>
            </a:r>
            <a:r>
              <a:rPr lang="ru-RU" dirty="0"/>
              <a:t>(</a:t>
            </a:r>
            <a:r>
              <a:rPr lang="ru-RU" dirty="0" err="1"/>
              <a:t>НЕобязательный</a:t>
            </a:r>
            <a:r>
              <a:rPr lang="ru-RU" dirty="0"/>
              <a:t>)</a:t>
            </a:r>
            <a:r>
              <a:rPr lang="ru-RU" b="1" dirty="0"/>
              <a:t> </a:t>
            </a:r>
            <a:r>
              <a:rPr lang="ru-RU" b="1" dirty="0">
                <a:sym typeface="Symbol"/>
              </a:rPr>
              <a:t></a:t>
            </a:r>
            <a:r>
              <a:rPr lang="ru-RU" b="1" dirty="0"/>
              <a:t> решение не </a:t>
            </a:r>
            <a:r>
              <a:rPr lang="ru-RU" b="1" dirty="0" err="1"/>
              <a:t>изучавшейся</a:t>
            </a:r>
            <a:r>
              <a:rPr lang="ru-RU" b="1" dirty="0"/>
              <a:t> в классе «сверхзадачи»</a:t>
            </a:r>
            <a:r>
              <a:rPr lang="ru-RU" dirty="0"/>
              <a:t>, для которой потребовались либо самостоятельно добытые, не </a:t>
            </a:r>
            <a:r>
              <a:rPr lang="ru-RU" dirty="0" err="1"/>
              <a:t>изучавшиеся</a:t>
            </a:r>
            <a:r>
              <a:rPr lang="ru-RU" dirty="0"/>
              <a:t> знания, либо новые, самостоятельно усвоенные умения и действия, требуемые на следующих ступенях образования. Это демонстрирует исключительные успехи отдельных учеников по отдельным темам сверх школьных требований. Качественная оценка </a:t>
            </a:r>
            <a:r>
              <a:rPr lang="ru-RU" b="1" dirty="0">
                <a:sym typeface="Symbol"/>
              </a:rPr>
              <a:t></a:t>
            </a:r>
            <a:r>
              <a:rPr lang="ru-RU" dirty="0"/>
              <a:t> </a:t>
            </a:r>
            <a:r>
              <a:rPr lang="ru-RU" b="1" dirty="0"/>
              <a:t>«превосходно».</a:t>
            </a:r>
            <a:endParaRPr lang="ru-RU" dirty="0"/>
          </a:p>
          <a:p>
            <a:pPr marL="0" indent="0">
              <a:buNone/>
            </a:pPr>
            <a:r>
              <a:rPr lang="ru-RU" b="1" dirty="0" smtClean="0"/>
              <a:t>       Качественные </a:t>
            </a:r>
            <a:r>
              <a:rPr lang="ru-RU" b="1" dirty="0"/>
              <a:t>оценки</a:t>
            </a:r>
            <a:r>
              <a:rPr lang="ru-RU" dirty="0"/>
              <a:t> по уровням успешности могут быть </a:t>
            </a:r>
            <a:r>
              <a:rPr lang="ru-RU" b="1" dirty="0"/>
              <a:t>переведены в отметки</a:t>
            </a:r>
            <a:r>
              <a:rPr lang="ru-RU" dirty="0"/>
              <a:t> по любой балльной шкале: традиционной 5-балльной (переосмысленной и желательно доработанной с помощью плюсов), в 10-балльную, 100-балльную, 6-балльную и т.д.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99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>К </a:t>
            </a:r>
            <a:r>
              <a:rPr lang="ru-RU" b="1" i="1" dirty="0"/>
              <a:t>а к   о п р е д е л я </a:t>
            </a:r>
            <a:r>
              <a:rPr lang="ru-RU" b="1" i="1" dirty="0" err="1"/>
              <a:t>ть</a:t>
            </a:r>
            <a:r>
              <a:rPr lang="ru-RU" b="1" i="1" dirty="0"/>
              <a:t>  и т о г о в ы е   о т м е т к и?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sz="4400" b="1" dirty="0" smtClean="0"/>
              <a:t>Предметные </a:t>
            </a:r>
            <a:r>
              <a:rPr lang="ru-RU" sz="4400" b="1" dirty="0"/>
              <a:t>четвертные оценки/отметки </a:t>
            </a:r>
            <a:r>
              <a:rPr lang="ru-RU" sz="4400" dirty="0"/>
              <a:t>определяются по таблицам предметных </a:t>
            </a:r>
            <a:r>
              <a:rPr lang="ru-RU" sz="4400" dirty="0" smtClean="0"/>
              <a:t>результатов.</a:t>
            </a:r>
          </a:p>
          <a:p>
            <a:pPr>
              <a:buFont typeface="Wingdings" pitchFamily="2" charset="2"/>
              <a:buChar char="Ø"/>
            </a:pPr>
            <a:r>
              <a:rPr lang="ru-RU" sz="4400" b="1" dirty="0"/>
              <a:t>Итоговая оценка за ступень начальной школы – </a:t>
            </a:r>
            <a:r>
              <a:rPr lang="ru-RU" sz="4400" dirty="0"/>
              <a:t>на основе всех положительных результатов, накопленных учеником в своем портфеле достижений, и на основе итоговой диагностики предметных и </a:t>
            </a:r>
            <a:r>
              <a:rPr lang="ru-RU" sz="4400" dirty="0" err="1"/>
              <a:t>метапредметных</a:t>
            </a:r>
            <a:r>
              <a:rPr lang="ru-RU" sz="4400" dirty="0"/>
              <a:t> результатов. </a:t>
            </a:r>
          </a:p>
          <a:p>
            <a:pPr marL="0" indent="0">
              <a:buNone/>
            </a:pPr>
            <a:r>
              <a:rPr lang="ru-RU" sz="4400" dirty="0"/>
              <a:t> </a:t>
            </a:r>
          </a:p>
          <a:p>
            <a:pPr marL="0" indent="0">
              <a:buNone/>
            </a:pP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72260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>Спасибо за внимание !</a:t>
            </a:r>
            <a:r>
              <a:rPr lang="ru-RU" sz="6000" dirty="0"/>
              <a:t/>
            </a:r>
            <a:br>
              <a:rPr lang="ru-RU" sz="6000" dirty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3600" dirty="0" smtClean="0"/>
              <a:t>Исаева Ж.А.</a:t>
            </a:r>
            <a:br>
              <a:rPr lang="ru-RU" sz="3600" dirty="0" smtClean="0"/>
            </a:br>
            <a:r>
              <a:rPr lang="ru-RU" sz="3600" dirty="0" smtClean="0"/>
              <a:t>кандидат педагогических наук, доцент кафедры </a:t>
            </a:r>
            <a:r>
              <a:rPr lang="ru-RU" sz="3600" dirty="0" err="1" smtClean="0"/>
              <a:t>ПиМНО</a:t>
            </a:r>
            <a:r>
              <a:rPr lang="ru-RU" sz="3600" dirty="0" smtClean="0"/>
              <a:t> ДИПК ПК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188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Новая </a:t>
            </a:r>
            <a:r>
              <a:rPr lang="ru-RU" dirty="0"/>
              <a:t>система оценки ставит ряд конкретных вопросов: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600" dirty="0" smtClean="0"/>
              <a:t>Что </a:t>
            </a:r>
            <a:r>
              <a:rPr lang="ru-RU" sz="3600" dirty="0"/>
              <a:t>оценивать? </a:t>
            </a:r>
            <a:endParaRPr lang="ru-RU" sz="3600" dirty="0" smtClean="0"/>
          </a:p>
          <a:p>
            <a:pPr>
              <a:buFont typeface="Wingdings" pitchFamily="2" charset="2"/>
              <a:buChar char="Ø"/>
            </a:pPr>
            <a:r>
              <a:rPr lang="ru-RU" sz="3600" dirty="0" smtClean="0"/>
              <a:t>По </a:t>
            </a:r>
            <a:r>
              <a:rPr lang="ru-RU" sz="3600" dirty="0"/>
              <a:t>какой шкале</a:t>
            </a:r>
            <a:r>
              <a:rPr lang="ru-RU" sz="3600" dirty="0" smtClean="0"/>
              <a:t>?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 smtClean="0"/>
              <a:t> </a:t>
            </a:r>
            <a:r>
              <a:rPr lang="ru-RU" sz="3600" dirty="0"/>
              <a:t>Где накапливать и фиксировать результаты? </a:t>
            </a:r>
            <a:endParaRPr lang="ru-RU" sz="3600" dirty="0" smtClean="0"/>
          </a:p>
          <a:p>
            <a:pPr>
              <a:buFont typeface="Wingdings" pitchFamily="2" charset="2"/>
              <a:buChar char="Ø"/>
            </a:pPr>
            <a:r>
              <a:rPr lang="ru-RU" sz="3600" dirty="0" smtClean="0"/>
              <a:t>Кто </a:t>
            </a:r>
            <a:r>
              <a:rPr lang="ru-RU" sz="3600" dirty="0"/>
              <a:t>должен осуществлять оценивание? </a:t>
            </a:r>
            <a:endParaRPr lang="ru-RU" sz="3600" dirty="0" smtClean="0"/>
          </a:p>
          <a:p>
            <a:pPr>
              <a:buFont typeface="Wingdings" pitchFamily="2" charset="2"/>
              <a:buChar char="Ø"/>
            </a:pPr>
            <a:r>
              <a:rPr lang="ru-RU" sz="3600" dirty="0" smtClean="0"/>
              <a:t>Как </a:t>
            </a:r>
            <a:r>
              <a:rPr lang="ru-RU" sz="3600" dirty="0"/>
              <a:t>определять итоговую оценку? </a:t>
            </a:r>
          </a:p>
          <a:p>
            <a:pPr>
              <a:buFont typeface="Wingdings" pitchFamily="2" charset="2"/>
              <a:buChar char="Ø"/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769161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792087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>Ч </a:t>
            </a:r>
            <a:r>
              <a:rPr lang="ru-RU" b="1" i="1" dirty="0"/>
              <a:t>т о  </a:t>
            </a:r>
            <a:r>
              <a:rPr lang="ru-RU" b="1" i="1" dirty="0" err="1"/>
              <a:t>о</a:t>
            </a:r>
            <a:r>
              <a:rPr lang="ru-RU" b="1" i="1" dirty="0"/>
              <a:t> ц е н и в а е м</a:t>
            </a:r>
            <a:r>
              <a:rPr lang="ru-RU" i="1" dirty="0"/>
              <a:t>?</a:t>
            </a:r>
            <a:r>
              <a:rPr lang="ru-RU" b="1" dirty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412776"/>
            <a:ext cx="8208912" cy="4226024"/>
          </a:xfrm>
        </p:spPr>
        <p:txBody>
          <a:bodyPr>
            <a:normAutofit/>
          </a:bodyPr>
          <a:lstStyle/>
          <a:p>
            <a:pPr algn="l"/>
            <a:r>
              <a:rPr lang="ru-RU" sz="4800" b="1" dirty="0">
                <a:solidFill>
                  <a:prstClr val="black"/>
                </a:solidFill>
                <a:ea typeface="+mj-ea"/>
                <a:cs typeface="+mj-cs"/>
              </a:rPr>
              <a:t>Оцениваем результаты </a:t>
            </a:r>
            <a:r>
              <a:rPr lang="ru-RU" sz="4800" b="1" dirty="0">
                <a:solidFill>
                  <a:prstClr val="black"/>
                </a:solidFill>
                <a:ea typeface="+mj-ea"/>
                <a:cs typeface="+mj-cs"/>
                <a:sym typeface="Symbol"/>
              </a:rPr>
              <a:t></a:t>
            </a:r>
            <a:r>
              <a:rPr lang="ru-RU" sz="4800" b="1" dirty="0">
                <a:solidFill>
                  <a:prstClr val="black"/>
                </a:solidFill>
                <a:ea typeface="+mj-ea"/>
                <a:cs typeface="+mj-cs"/>
              </a:rPr>
              <a:t> </a:t>
            </a:r>
            <a:endParaRPr lang="ru-RU" sz="4800" b="1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 marL="685800" indent="-685800" algn="l">
              <a:buFont typeface="Wingdings" pitchFamily="2" charset="2"/>
              <a:buChar char="Ø"/>
            </a:pPr>
            <a:r>
              <a:rPr lang="ru-RU" sz="4800" b="1" dirty="0" smtClean="0">
                <a:solidFill>
                  <a:prstClr val="black"/>
                </a:solidFill>
                <a:ea typeface="+mj-ea"/>
                <a:cs typeface="+mj-cs"/>
              </a:rPr>
              <a:t>предметные</a:t>
            </a:r>
            <a:r>
              <a:rPr lang="ru-RU" sz="4800" b="1" dirty="0">
                <a:solidFill>
                  <a:prstClr val="black"/>
                </a:solidFill>
                <a:ea typeface="+mj-ea"/>
                <a:cs typeface="+mj-cs"/>
              </a:rPr>
              <a:t>, </a:t>
            </a:r>
            <a:endParaRPr lang="ru-RU" sz="4800" b="1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 marL="685800" indent="-685800" algn="l">
              <a:buFont typeface="Wingdings" pitchFamily="2" charset="2"/>
              <a:buChar char="Ø"/>
            </a:pPr>
            <a:r>
              <a:rPr lang="ru-RU" sz="4800" b="1" dirty="0" err="1" smtClean="0">
                <a:solidFill>
                  <a:prstClr val="black"/>
                </a:solidFill>
                <a:ea typeface="+mj-ea"/>
                <a:cs typeface="+mj-cs"/>
              </a:rPr>
              <a:t>метапредметные</a:t>
            </a:r>
            <a:r>
              <a:rPr lang="ru-RU" sz="4800" b="1" dirty="0" smtClean="0">
                <a:solidFill>
                  <a:prstClr val="black"/>
                </a:solidFill>
                <a:ea typeface="+mj-ea"/>
                <a:cs typeface="+mj-cs"/>
              </a:rPr>
              <a:t>,  </a:t>
            </a:r>
          </a:p>
          <a:p>
            <a:pPr marL="685800" indent="-685800" algn="l">
              <a:buFont typeface="Wingdings" pitchFamily="2" charset="2"/>
              <a:buChar char="Ø"/>
            </a:pPr>
            <a:r>
              <a:rPr lang="ru-RU" sz="4800" b="1" dirty="0" smtClean="0">
                <a:solidFill>
                  <a:prstClr val="black"/>
                </a:solidFill>
                <a:ea typeface="+mj-ea"/>
                <a:cs typeface="+mj-cs"/>
              </a:rPr>
              <a:t>личностные.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419845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512167"/>
          </a:xfrm>
        </p:spPr>
        <p:txBody>
          <a:bodyPr>
            <a:normAutofit fontScale="90000"/>
          </a:bodyPr>
          <a:lstStyle/>
          <a:p>
            <a:pPr indent="228600">
              <a:lnSpc>
                <a:spcPct val="115000"/>
              </a:lnSpc>
              <a:spcAft>
                <a:spcPts val="0"/>
              </a:spcAft>
            </a:pPr>
            <a:r>
              <a:rPr lang="ru-RU" b="1" i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ru-RU" b="1" i="1" dirty="0" smtClean="0">
                <a:latin typeface="Times New Roman"/>
                <a:ea typeface="Times New Roman"/>
                <a:cs typeface="Times New Roman"/>
              </a:rPr>
            </a:br>
            <a:r>
              <a:rPr lang="ru-RU" b="1" i="1" dirty="0" smtClean="0">
                <a:latin typeface="Times New Roman"/>
                <a:ea typeface="Times New Roman"/>
                <a:cs typeface="Times New Roman"/>
              </a:rPr>
              <a:t>К </a:t>
            </a:r>
            <a:r>
              <a:rPr lang="ru-RU" b="1" i="1" dirty="0">
                <a:latin typeface="Times New Roman"/>
                <a:ea typeface="Times New Roman"/>
                <a:cs typeface="Times New Roman"/>
              </a:rPr>
              <a:t>т о  </a:t>
            </a:r>
            <a:r>
              <a:rPr lang="ru-RU" b="1" i="1" dirty="0" err="1">
                <a:latin typeface="Times New Roman"/>
                <a:ea typeface="Times New Roman"/>
                <a:cs typeface="Times New Roman"/>
              </a:rPr>
              <a:t>о</a:t>
            </a:r>
            <a:r>
              <a:rPr lang="ru-RU" b="1" i="1" dirty="0">
                <a:latin typeface="Times New Roman"/>
                <a:ea typeface="Times New Roman"/>
                <a:cs typeface="Times New Roman"/>
              </a:rPr>
              <a:t> ц е н и в а е т?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412776"/>
            <a:ext cx="7776864" cy="5184576"/>
          </a:xfrm>
        </p:spPr>
        <p:txBody>
          <a:bodyPr>
            <a:normAutofit/>
          </a:bodyPr>
          <a:lstStyle/>
          <a:p>
            <a:pPr algn="l"/>
            <a:r>
              <a:rPr lang="ru-RU" sz="3300" dirty="0">
                <a:solidFill>
                  <a:prstClr val="black"/>
                </a:solidFill>
                <a:latin typeface="Calibri" pitchFamily="34" charset="0"/>
                <a:ea typeface="Arial Unicode MS" pitchFamily="34" charset="-128"/>
                <a:cs typeface="Calibri" pitchFamily="34" charset="0"/>
              </a:rPr>
              <a:t>Учитель и ученик вместе определяют оценку и отметку</a:t>
            </a:r>
            <a:r>
              <a:rPr lang="ru-RU" sz="3300" dirty="0" smtClean="0">
                <a:solidFill>
                  <a:prstClr val="black"/>
                </a:solidFill>
                <a:latin typeface="Calibri" pitchFamily="34" charset="0"/>
                <a:ea typeface="Arial Unicode MS" pitchFamily="34" charset="-128"/>
                <a:cs typeface="Calibri" pitchFamily="34" charset="0"/>
              </a:rPr>
              <a:t>.</a:t>
            </a:r>
          </a:p>
          <a:p>
            <a:pPr marL="571500" indent="-571500" algn="l">
              <a:buFont typeface="Wingdings" pitchFamily="2" charset="2"/>
              <a:buChar char="Ø"/>
            </a:pPr>
            <a:r>
              <a:rPr lang="ru-RU" sz="3300" dirty="0">
                <a:solidFill>
                  <a:prstClr val="black"/>
                </a:solidFill>
                <a:latin typeface="Calibri" pitchFamily="34" charset="0"/>
                <a:ea typeface="Arial Unicode MS" pitchFamily="34" charset="-128"/>
                <a:cs typeface="Calibri" pitchFamily="34" charset="0"/>
              </a:rPr>
              <a:t>На уроке ученик сам оценивает свой результат выполнения задания по «Алгоритму самооценки» и, если требуется, определяет отметку, когда показывает выполненное задание.</a:t>
            </a:r>
          </a:p>
          <a:p>
            <a:pPr marL="571500" indent="-571500" algn="l">
              <a:buFont typeface="Wingdings" pitchFamily="2" charset="2"/>
              <a:buChar char="Ø"/>
            </a:pPr>
            <a:r>
              <a:rPr lang="ru-RU" sz="3300" dirty="0">
                <a:solidFill>
                  <a:prstClr val="black"/>
                </a:solidFill>
                <a:latin typeface="Calibri" pitchFamily="34" charset="0"/>
                <a:ea typeface="Arial Unicode MS" pitchFamily="34" charset="-128"/>
                <a:cs typeface="Calibri" pitchFamily="34" charset="0"/>
              </a:rPr>
              <a:t>После уроков за письменные задания оценку и отметку определяет учитель.</a:t>
            </a:r>
          </a:p>
          <a:p>
            <a:pPr marL="571500" indent="-571500" algn="l">
              <a:buFont typeface="Wingdings" pitchFamily="2" charset="2"/>
              <a:buChar char="Ø"/>
            </a:pPr>
            <a:endParaRPr lang="ru-RU" sz="4000" dirty="0" smtClean="0">
              <a:solidFill>
                <a:prstClr val="black"/>
              </a:solidFill>
              <a:latin typeface="Calibri" pitchFamily="34" charset="0"/>
              <a:ea typeface="Times New Roman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3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980728"/>
            <a:ext cx="7772400" cy="5256584"/>
          </a:xfrm>
        </p:spPr>
        <p:txBody>
          <a:bodyPr>
            <a:noAutofit/>
          </a:bodyPr>
          <a:lstStyle/>
          <a:p>
            <a:pPr indent="228600" algn="l">
              <a:spcAft>
                <a:spcPts val="0"/>
              </a:spcAft>
            </a:pPr>
            <a:r>
              <a:rPr lang="ru-RU" sz="3200" b="1" i="1" dirty="0">
                <a:latin typeface="Times New Roman"/>
                <a:ea typeface="Times New Roman"/>
                <a:cs typeface="Times New Roman"/>
              </a:rPr>
              <a:t>Алгоритм самооценки (основные вопросы после выполнения задания</a:t>
            </a:r>
            <a:r>
              <a:rPr lang="ru-RU" sz="3200" b="1" i="1" dirty="0" smtClean="0">
                <a:latin typeface="Times New Roman"/>
                <a:ea typeface="Times New Roman"/>
                <a:cs typeface="Times New Roman"/>
              </a:rPr>
              <a:t>)</a:t>
            </a:r>
            <a:br>
              <a:rPr lang="ru-RU" sz="3200" b="1" i="1" dirty="0" smtClean="0">
                <a:latin typeface="Times New Roman"/>
                <a:ea typeface="Times New Roman"/>
                <a:cs typeface="Times New Roman"/>
              </a:rPr>
            </a:br>
            <a:r>
              <a:rPr lang="ru-RU" sz="3200" b="1" i="1" dirty="0">
                <a:ea typeface="Calibri"/>
                <a:cs typeface="Times New Roman"/>
              </a:rPr>
              <a:t/>
            </a:r>
            <a:br>
              <a:rPr lang="ru-RU" sz="3200" b="1" i="1" dirty="0">
                <a:ea typeface="Calibri"/>
                <a:cs typeface="Times New Roman"/>
              </a:rPr>
            </a:br>
            <a:r>
              <a:rPr lang="ru-RU" sz="4000" dirty="0">
                <a:ea typeface="Times New Roman"/>
                <a:cs typeface="Times New Roman"/>
              </a:rPr>
              <a:t>1. Какова была цель задания (задачи)? </a:t>
            </a:r>
            <a:r>
              <a:rPr lang="ru-RU" sz="4000" dirty="0">
                <a:ea typeface="Calibri"/>
                <a:cs typeface="Times New Roman"/>
              </a:rPr>
              <a:t/>
            </a:r>
            <a:br>
              <a:rPr lang="ru-RU" sz="4000" dirty="0">
                <a:ea typeface="Calibri"/>
                <a:cs typeface="Times New Roman"/>
              </a:rPr>
            </a:br>
            <a:r>
              <a:rPr lang="ru-RU" sz="4000" dirty="0">
                <a:ea typeface="Times New Roman"/>
                <a:cs typeface="Times New Roman"/>
              </a:rPr>
              <a:t>2. Удалось получить результат (решение, ответ)? </a:t>
            </a:r>
            <a:r>
              <a:rPr lang="ru-RU" sz="4000" dirty="0">
                <a:ea typeface="Calibri"/>
                <a:cs typeface="Times New Roman"/>
              </a:rPr>
              <a:t/>
            </a:r>
            <a:br>
              <a:rPr lang="ru-RU" sz="4000" dirty="0">
                <a:ea typeface="Calibri"/>
                <a:cs typeface="Times New Roman"/>
              </a:rPr>
            </a:br>
            <a:r>
              <a:rPr lang="ru-RU" sz="4000" dirty="0">
                <a:ea typeface="Times New Roman"/>
                <a:cs typeface="Times New Roman"/>
              </a:rPr>
              <a:t>3. Правильно или с ошибкой?</a:t>
            </a:r>
            <a:r>
              <a:rPr lang="ru-RU" sz="4000" dirty="0">
                <a:ea typeface="Calibri"/>
                <a:cs typeface="Times New Roman"/>
              </a:rPr>
              <a:t/>
            </a:r>
            <a:br>
              <a:rPr lang="ru-RU" sz="4000" dirty="0">
                <a:ea typeface="Calibri"/>
                <a:cs typeface="Times New Roman"/>
              </a:rPr>
            </a:br>
            <a:r>
              <a:rPr lang="ru-RU" sz="4000" dirty="0">
                <a:ea typeface="Times New Roman"/>
                <a:cs typeface="Times New Roman"/>
              </a:rPr>
              <a:t>4. Самостоятельно или с чьей-то помощью? </a:t>
            </a:r>
            <a:r>
              <a:rPr lang="ru-RU" sz="4000" dirty="0">
                <a:ea typeface="Calibri"/>
                <a:cs typeface="Times New Roman"/>
              </a:rPr>
              <a:t/>
            </a:r>
            <a:br>
              <a:rPr lang="ru-RU" sz="4000" dirty="0">
                <a:ea typeface="Calibri"/>
                <a:cs typeface="Times New Roman"/>
              </a:rPr>
            </a:br>
            <a:r>
              <a:rPr lang="ru-RU" sz="3200" b="1" dirty="0"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sz="3200" b="1" dirty="0">
                <a:ea typeface="Calibri"/>
                <a:cs typeface="Times New Roman"/>
              </a:rPr>
              <a:t/>
            </a:r>
            <a:br>
              <a:rPr lang="ru-RU" sz="3200" b="1" dirty="0">
                <a:ea typeface="Calibri"/>
                <a:cs typeface="Times New Roman"/>
              </a:rPr>
            </a:br>
            <a:endParaRPr lang="ru-RU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589240"/>
            <a:ext cx="6400800" cy="49560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594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45719"/>
          </a:xfrm>
        </p:spPr>
        <p:txBody>
          <a:bodyPr>
            <a:noAutofit/>
          </a:bodyPr>
          <a:lstStyle/>
          <a:p>
            <a:pPr indent="450215" algn="l">
              <a:lnSpc>
                <a:spcPct val="115000"/>
              </a:lnSpc>
              <a:spcAft>
                <a:spcPts val="0"/>
              </a:spcAft>
            </a:pPr>
            <a:r>
              <a:rPr lang="ru-RU" sz="2800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ru-RU" sz="2800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ru-RU" sz="2800" b="1" i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ru-RU" sz="2800" b="1" i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ru-RU" sz="2800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ru-RU" sz="2800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ru-RU" sz="2800" b="1" i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ru-RU" sz="2800" b="1" i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ru-RU" sz="2800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ru-RU" sz="2800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ru-RU" sz="3200" b="1" i="1" dirty="0" smtClean="0">
                <a:ea typeface="Arial Unicode MS" pitchFamily="34" charset="-128"/>
                <a:cs typeface="Arial Unicode MS" pitchFamily="34" charset="-128"/>
              </a:rPr>
              <a:t>С </a:t>
            </a:r>
            <a:r>
              <a:rPr lang="ru-RU" sz="3200" b="1" i="1" dirty="0">
                <a:ea typeface="Arial Unicode MS" pitchFamily="34" charset="-128"/>
                <a:cs typeface="Arial Unicode MS" pitchFamily="34" charset="-128"/>
              </a:rPr>
              <a:t>к о ль к о   с т а в и </a:t>
            </a:r>
            <a:r>
              <a:rPr lang="ru-RU" sz="3200" b="1" i="1" dirty="0" err="1" smtClean="0">
                <a:ea typeface="Arial Unicode MS" pitchFamily="34" charset="-128"/>
                <a:cs typeface="Arial Unicode MS" pitchFamily="34" charset="-128"/>
              </a:rPr>
              <a:t>ть</a:t>
            </a:r>
            <a:r>
              <a:rPr lang="ru-RU" sz="3200" b="1" i="1" dirty="0" smtClean="0">
                <a:ea typeface="Arial Unicode MS" pitchFamily="34" charset="-128"/>
                <a:cs typeface="Arial Unicode MS" pitchFamily="34" charset="-128"/>
              </a:rPr>
              <a:t>   </a:t>
            </a:r>
            <a:r>
              <a:rPr lang="ru-RU" sz="3200" b="1" i="1" dirty="0">
                <a:ea typeface="Arial Unicode MS" pitchFamily="34" charset="-128"/>
                <a:cs typeface="Arial Unicode MS" pitchFamily="34" charset="-128"/>
              </a:rPr>
              <a:t>о т м е т о к?</a:t>
            </a:r>
            <a:r>
              <a:rPr lang="ru-RU" sz="3200" dirty="0">
                <a:ea typeface="Arial Unicode MS" pitchFamily="34" charset="-128"/>
                <a:cs typeface="Arial Unicode MS" pitchFamily="34" charset="-128"/>
              </a:rPr>
              <a:t> </a:t>
            </a:r>
            <a:br>
              <a:rPr lang="ru-RU" sz="3200" dirty="0">
                <a:ea typeface="Arial Unicode MS" pitchFamily="34" charset="-128"/>
                <a:cs typeface="Arial Unicode MS" pitchFamily="34" charset="-128"/>
              </a:rPr>
            </a:br>
            <a:r>
              <a:rPr lang="ru-RU" sz="3200" dirty="0" smtClean="0">
                <a:ea typeface="Arial Unicode MS" pitchFamily="34" charset="-128"/>
                <a:cs typeface="Arial Unicode MS" pitchFamily="34" charset="-128"/>
              </a:rPr>
              <a:t/>
            </a:r>
            <a:br>
              <a:rPr lang="ru-RU" sz="3200" dirty="0" smtClean="0">
                <a:ea typeface="Arial Unicode MS" pitchFamily="34" charset="-128"/>
                <a:cs typeface="Arial Unicode MS" pitchFamily="34" charset="-128"/>
              </a:rPr>
            </a:br>
            <a:r>
              <a:rPr lang="ru-RU" sz="3200" dirty="0" smtClean="0">
                <a:ea typeface="Arial Unicode MS" pitchFamily="34" charset="-128"/>
                <a:cs typeface="Arial Unicode MS" pitchFamily="34" charset="-128"/>
              </a:rPr>
              <a:t/>
            </a:r>
            <a:br>
              <a:rPr lang="ru-RU" sz="3200" dirty="0" smtClean="0">
                <a:ea typeface="Arial Unicode MS" pitchFamily="34" charset="-128"/>
                <a:cs typeface="Arial Unicode MS" pitchFamily="34" charset="-128"/>
              </a:rPr>
            </a:br>
            <a:r>
              <a:rPr lang="ru-RU" sz="3200" b="1" dirty="0" smtClean="0">
                <a:ea typeface="Times New Roman"/>
                <a:cs typeface="Times New Roman"/>
              </a:rPr>
              <a:t>По </a:t>
            </a:r>
            <a:r>
              <a:rPr lang="ru-RU" sz="3200" b="1" dirty="0">
                <a:ea typeface="Times New Roman"/>
                <a:cs typeface="Times New Roman"/>
              </a:rPr>
              <a:t>числу  решённых задач.</a:t>
            </a:r>
            <a:r>
              <a:rPr lang="ru-RU" sz="3200" dirty="0">
                <a:ea typeface="Times New Roman"/>
                <a:cs typeface="Times New Roman"/>
              </a:rPr>
              <a:t> </a:t>
            </a:r>
            <a:r>
              <a:rPr lang="ru-RU" sz="3200" dirty="0" smtClean="0">
                <a:ea typeface="Times New Roman"/>
                <a:cs typeface="Times New Roman"/>
              </a:rPr>
              <a:t/>
            </a:r>
            <a:br>
              <a:rPr lang="ru-RU" sz="3200" dirty="0" smtClean="0">
                <a:ea typeface="Times New Roman"/>
                <a:cs typeface="Times New Roman"/>
              </a:rPr>
            </a:br>
            <a:r>
              <a:rPr lang="ru-RU" sz="3200" dirty="0" smtClean="0">
                <a:ea typeface="Times New Roman"/>
              </a:rPr>
              <a:t>За </a:t>
            </a:r>
            <a:r>
              <a:rPr lang="ru-RU" sz="3200" dirty="0">
                <a:ea typeface="Times New Roman"/>
              </a:rPr>
              <a:t>каждую учебную задачу или группу заданий (задач), показывающую овладение конкретным действием (умением), определяется и по возможности ставится отдельная отметка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589240"/>
            <a:ext cx="6400800" cy="49560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341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5832647"/>
          </a:xfrm>
        </p:spPr>
        <p:txBody>
          <a:bodyPr>
            <a:normAutofit fontScale="90000"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ru-RU" sz="3100" b="1" i="1" dirty="0" smtClean="0">
                <a:latin typeface="Times New Roman"/>
                <a:ea typeface="Times New Roman"/>
                <a:cs typeface="Times New Roman"/>
              </a:rPr>
              <a:t>                                   Г </a:t>
            </a:r>
            <a:r>
              <a:rPr lang="ru-RU" sz="3100" b="1" i="1" dirty="0">
                <a:latin typeface="Times New Roman"/>
                <a:ea typeface="Times New Roman"/>
                <a:cs typeface="Times New Roman"/>
              </a:rPr>
              <a:t>д е </a:t>
            </a:r>
            <a:r>
              <a:rPr lang="ru-RU" sz="3100" b="1" i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ru-RU" sz="3100" b="1" i="1" dirty="0" smtClean="0">
                <a:latin typeface="Times New Roman"/>
                <a:ea typeface="Times New Roman"/>
                <a:cs typeface="Times New Roman"/>
              </a:rPr>
            </a:br>
            <a:r>
              <a:rPr lang="ru-RU" sz="3100" b="1" i="1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100" b="1" i="1" dirty="0">
                <a:latin typeface="Times New Roman"/>
                <a:ea typeface="Times New Roman"/>
                <a:cs typeface="Times New Roman"/>
              </a:rPr>
              <a:t>н а к а п л и в а </a:t>
            </a:r>
            <a:r>
              <a:rPr lang="ru-RU" sz="3100" b="1" i="1" dirty="0" err="1">
                <a:latin typeface="Times New Roman"/>
                <a:ea typeface="Times New Roman"/>
                <a:cs typeface="Times New Roman"/>
              </a:rPr>
              <a:t>ть</a:t>
            </a:r>
            <a:r>
              <a:rPr lang="ru-RU" sz="3100" b="1" i="1" dirty="0">
                <a:latin typeface="Times New Roman"/>
                <a:ea typeface="Times New Roman"/>
                <a:cs typeface="Times New Roman"/>
              </a:rPr>
              <a:t>   о ц е н к и  </a:t>
            </a:r>
            <a:r>
              <a:rPr lang="ru-RU" sz="3100" b="1" i="1" dirty="0" err="1">
                <a:latin typeface="Times New Roman"/>
                <a:ea typeface="Times New Roman"/>
                <a:cs typeface="Times New Roman"/>
              </a:rPr>
              <a:t>и</a:t>
            </a:r>
            <a:r>
              <a:rPr lang="ru-RU" sz="3100" b="1" i="1" dirty="0">
                <a:latin typeface="Times New Roman"/>
                <a:ea typeface="Times New Roman"/>
                <a:cs typeface="Times New Roman"/>
              </a:rPr>
              <a:t>  о т м е т к и?</a:t>
            </a:r>
            <a:r>
              <a:rPr lang="ru-RU" sz="3100" dirty="0">
                <a:ea typeface="Calibri"/>
                <a:cs typeface="Times New Roman"/>
              </a:rPr>
              <a:t/>
            </a:r>
            <a:br>
              <a:rPr lang="ru-RU" sz="3100" dirty="0">
                <a:ea typeface="Calibri"/>
                <a:cs typeface="Times New Roman"/>
              </a:rPr>
            </a:br>
            <a:r>
              <a:rPr lang="ru-RU" sz="3100" dirty="0" smtClean="0">
                <a:ea typeface="Calibri"/>
                <a:cs typeface="Times New Roman"/>
              </a:rPr>
              <a:t/>
            </a:r>
            <a:br>
              <a:rPr lang="ru-RU" sz="3100" dirty="0" smtClean="0">
                <a:ea typeface="Calibri"/>
                <a:cs typeface="Times New Roman"/>
              </a:rPr>
            </a:br>
            <a:r>
              <a:rPr lang="ru-RU" sz="3100" dirty="0" smtClean="0">
                <a:ea typeface="Calibri"/>
                <a:cs typeface="Times New Roman"/>
              </a:rPr>
              <a:t>- </a:t>
            </a:r>
            <a:r>
              <a:rPr lang="ru-RU" sz="4900" dirty="0" smtClean="0">
                <a:ea typeface="Times New Roman"/>
                <a:cs typeface="Times New Roman"/>
              </a:rPr>
              <a:t>В </a:t>
            </a:r>
            <a:r>
              <a:rPr lang="ru-RU" sz="4900" dirty="0">
                <a:ea typeface="Times New Roman"/>
                <a:cs typeface="Times New Roman"/>
              </a:rPr>
              <a:t>таблицах образовательных результатов (предметных, </a:t>
            </a:r>
            <a:r>
              <a:rPr lang="ru-RU" sz="4900" dirty="0" err="1">
                <a:ea typeface="Times New Roman"/>
                <a:cs typeface="Times New Roman"/>
              </a:rPr>
              <a:t>метапредметных</a:t>
            </a:r>
            <a:r>
              <a:rPr lang="ru-RU" sz="4900" dirty="0">
                <a:ea typeface="Times New Roman"/>
                <a:cs typeface="Times New Roman"/>
              </a:rPr>
              <a:t>, личностных) </a:t>
            </a:r>
            <a:r>
              <a:rPr lang="ru-RU" sz="4900" dirty="0" smtClean="0">
                <a:ea typeface="Times New Roman"/>
                <a:cs typeface="Times New Roman"/>
              </a:rPr>
              <a:t>- </a:t>
            </a:r>
            <a:r>
              <a:rPr lang="ru-RU" sz="4900" dirty="0">
                <a:ea typeface="Times New Roman"/>
                <a:cs typeface="Times New Roman"/>
              </a:rPr>
              <a:t>в «Портфеле достижений».</a:t>
            </a:r>
            <a:r>
              <a:rPr lang="ru-RU" sz="4900" dirty="0">
                <a:ea typeface="Calibri"/>
                <a:cs typeface="Times New Roman"/>
              </a:rPr>
              <a:t/>
            </a:r>
            <a:br>
              <a:rPr lang="ru-RU" sz="4900" dirty="0">
                <a:ea typeface="Calibri"/>
                <a:cs typeface="Times New Roman"/>
              </a:rPr>
            </a:br>
            <a:endParaRPr lang="ru-RU" sz="49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1371600" y="5638799"/>
            <a:ext cx="64008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4851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Необходимы три группы таблиц: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4000" dirty="0" smtClean="0"/>
              <a:t>таблицы </a:t>
            </a:r>
            <a:r>
              <a:rPr lang="ru-RU" sz="4000" dirty="0"/>
              <a:t>ПРЕДМЕТНЫХ результатов; </a:t>
            </a:r>
          </a:p>
          <a:p>
            <a:r>
              <a:rPr lang="ru-RU" sz="4000" dirty="0"/>
              <a:t>таблицы МЕТАПРЕДМЕТНЫХ результатов;</a:t>
            </a:r>
          </a:p>
          <a:p>
            <a:r>
              <a:rPr lang="ru-RU" sz="4000" dirty="0"/>
              <a:t>таблицы </a:t>
            </a:r>
            <a:r>
              <a:rPr lang="ru-RU" sz="4000" dirty="0" smtClean="0"/>
              <a:t>ЛИЧНОСТНЫХ </a:t>
            </a:r>
            <a:r>
              <a:rPr lang="ru-RU" sz="4000" dirty="0" err="1" smtClean="0"/>
              <a:t>неперсонифицированных</a:t>
            </a:r>
            <a:r>
              <a:rPr lang="ru-RU" sz="4000" dirty="0" smtClean="0"/>
              <a:t> результатов по классу. </a:t>
            </a:r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77008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ru-RU" sz="4000" dirty="0" err="1" smtClean="0"/>
              <a:t>Неперсонифицированные</a:t>
            </a:r>
            <a:r>
              <a:rPr lang="ru-RU" sz="4000" dirty="0" smtClean="0"/>
              <a:t> результаты по классу заполняются </a:t>
            </a:r>
            <a:r>
              <a:rPr lang="ru-RU" sz="4000" dirty="0"/>
              <a:t>на основании не подписанных учениками диагностических работ. </a:t>
            </a:r>
            <a:endParaRPr lang="ru-RU" sz="4000" dirty="0" smtClean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ru-RU" sz="4000" dirty="0" smtClean="0"/>
              <a:t>Результаты </a:t>
            </a:r>
            <a:r>
              <a:rPr lang="ru-RU" sz="4000" dirty="0"/>
              <a:t>фиксируются в процентах по классу в целом, а не по каждому отдельному ученику.</a:t>
            </a:r>
          </a:p>
          <a:p>
            <a:pPr marL="1085850" indent="-742950">
              <a:spcBef>
                <a:spcPts val="0"/>
              </a:spcBef>
              <a:buFont typeface="+mj-lt"/>
              <a:buAutoNum type="arabicPeriod"/>
            </a:pP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497300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66</TotalTime>
  <Words>645</Words>
  <Application>Microsoft Office PowerPoint</Application>
  <PresentationFormat>Экран (4:3)</PresentationFormat>
  <Paragraphs>55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Краткое описание системы  оценки результатов ФГОС</vt:lpstr>
      <vt:lpstr>Новая система оценки ставит ряд конкретных вопросов:</vt:lpstr>
      <vt:lpstr> Ч т о  о ц е н и в а е м?   </vt:lpstr>
      <vt:lpstr> К т о  о ц е н и в а е т?   </vt:lpstr>
      <vt:lpstr>Алгоритм самооценки (основные вопросы после выполнения задания)  1. Какова была цель задания (задачи)?  2. Удалось получить результат (решение, ответ)?  3. Правильно или с ошибкой? 4. Самостоятельно или с чьей-то помощью?    </vt:lpstr>
      <vt:lpstr>     С к о ль к о   с т а в и ть   о т м е т о к?    По числу  решённых задач.  За каждую учебную задачу или группу заданий (задач), показывающую овладение конкретным действием (умением), определяется и по возможности ставится отдельная отметка</vt:lpstr>
      <vt:lpstr>                                   Г д е   н а к а п л и в а ть   о ц е н к и  и  о т м е т к и?  - В таблицах образовательных результатов (предметных, метапредметных, личностных) - в «Портфеле достижений». </vt:lpstr>
      <vt:lpstr>Необходимы три группы таблиц: </vt:lpstr>
      <vt:lpstr>Презентация PowerPoint</vt:lpstr>
      <vt:lpstr> Отметки заносятся в таблицы результатов:  </vt:lpstr>
      <vt:lpstr>«Портфель достижений ученика » </vt:lpstr>
      <vt:lpstr> Основные разделы «Портфеля достижений»:  </vt:lpstr>
      <vt:lpstr> К о г д а   с т а в и ть  о т м е т к и?  </vt:lpstr>
      <vt:lpstr> П о  к а к и м  к р и т е р и я м  о ц е н и ть?  </vt:lpstr>
      <vt:lpstr>Презентация PowerPoint</vt:lpstr>
      <vt:lpstr>Презентация PowerPoint</vt:lpstr>
      <vt:lpstr> К а к   о п р е д е л я ть  и т о г о в ы е   о т м е т к и?  </vt:lpstr>
      <vt:lpstr> Спасибо за внимание !  Исаева Ж.А. кандидат педагогических наук, доцент кафедры ПиМНО ДИПК ПК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новая система оценки</dc:title>
  <dc:creator>Джамиля</dc:creator>
  <cp:lastModifiedBy>Джамиля</cp:lastModifiedBy>
  <cp:revision>8</cp:revision>
  <dcterms:created xsi:type="dcterms:W3CDTF">2011-11-20T15:42:26Z</dcterms:created>
  <dcterms:modified xsi:type="dcterms:W3CDTF">2011-11-20T16:59:07Z</dcterms:modified>
</cp:coreProperties>
</file>